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  <p:sldId id="285" r:id="rId4"/>
    <p:sldId id="286" r:id="rId5"/>
    <p:sldId id="28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5"/>
  </p:normalViewPr>
  <p:slideViewPr>
    <p:cSldViewPr>
      <p:cViewPr varScale="1">
        <p:scale>
          <a:sx n="109" d="100"/>
          <a:sy n="109" d="100"/>
        </p:scale>
        <p:origin x="172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290-8CD3-4A6D-BF6B-A32B8A91F3BA}" type="datetimeFigureOut">
              <a:rPr lang="en-US" smtClean="0"/>
              <a:t>5/8/18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4768-6910-4970-932D-8D329113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649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290-8CD3-4A6D-BF6B-A32B8A91F3BA}" type="datetimeFigureOut">
              <a:rPr lang="en-US" smtClean="0"/>
              <a:t>5/8/18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4768-6910-4970-932D-8D329113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713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290-8CD3-4A6D-BF6B-A32B8A91F3BA}" type="datetimeFigureOut">
              <a:rPr lang="en-US" smtClean="0"/>
              <a:t>5/8/18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4768-6910-4970-932D-8D329113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00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290-8CD3-4A6D-BF6B-A32B8A91F3BA}" type="datetimeFigureOut">
              <a:rPr lang="en-US" smtClean="0"/>
              <a:t>5/8/18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4768-6910-4970-932D-8D329113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084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290-8CD3-4A6D-BF6B-A32B8A91F3BA}" type="datetimeFigureOut">
              <a:rPr lang="en-US" smtClean="0"/>
              <a:t>5/8/18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4768-6910-4970-932D-8D329113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23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290-8CD3-4A6D-BF6B-A32B8A91F3BA}" type="datetimeFigureOut">
              <a:rPr lang="en-US" smtClean="0"/>
              <a:t>5/8/18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4768-6910-4970-932D-8D329113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301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290-8CD3-4A6D-BF6B-A32B8A91F3BA}" type="datetimeFigureOut">
              <a:rPr lang="en-US" smtClean="0"/>
              <a:t>5/8/18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4768-6910-4970-932D-8D329113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37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290-8CD3-4A6D-BF6B-A32B8A91F3BA}" type="datetimeFigureOut">
              <a:rPr lang="en-US" smtClean="0"/>
              <a:t>5/8/18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4768-6910-4970-932D-8D329113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080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290-8CD3-4A6D-BF6B-A32B8A91F3BA}" type="datetimeFigureOut">
              <a:rPr lang="en-US" smtClean="0"/>
              <a:t>5/8/18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4768-6910-4970-932D-8D329113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823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290-8CD3-4A6D-BF6B-A32B8A91F3BA}" type="datetimeFigureOut">
              <a:rPr lang="en-US" smtClean="0"/>
              <a:t>5/8/18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4768-6910-4970-932D-8D329113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203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290-8CD3-4A6D-BF6B-A32B8A91F3BA}" type="datetimeFigureOut">
              <a:rPr lang="en-US" smtClean="0"/>
              <a:t>5/8/18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4768-6910-4970-932D-8D329113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398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78290-8CD3-4A6D-BF6B-A32B8A91F3BA}" type="datetimeFigureOut">
              <a:rPr lang="en-US" smtClean="0"/>
              <a:t>5/8/18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74768-6910-4970-932D-8D329113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37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6839" y="4945371"/>
            <a:ext cx="4681470" cy="168402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657600"/>
            <a:ext cx="7086348" cy="11319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1000" y="1600200"/>
            <a:ext cx="8686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1</a:t>
            </a:r>
            <a:r>
              <a:rPr lang="en-US" sz="1600" b="1" baseline="30000" dirty="0"/>
              <a:t>st</a:t>
            </a:r>
            <a:r>
              <a:rPr lang="en-US" sz="1600" b="1" dirty="0"/>
              <a:t> Layer Reason Recommendations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system is designed to allow up to 3 layers of reason codes.  You can have as many reasons as you’d like.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1</a:t>
            </a:r>
            <a:r>
              <a:rPr lang="en-US" sz="1600" baseline="30000" dirty="0"/>
              <a:t>st</a:t>
            </a:r>
            <a:r>
              <a:rPr lang="en-US" sz="1600" dirty="0"/>
              <a:t>  layer’s purpose is to show which category has the most downtime.  This should be broken down by functional area, responsibility or department. Consider your ability to manage the category as a whole and the ability to create accountability.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Try to keep the number of reasons between 5-8. It allows the operator to choose a reason code at a glance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86200" y="6019800"/>
            <a:ext cx="1981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/>
              <a:t>Example of Operator Interface</a:t>
            </a:r>
          </a:p>
        </p:txBody>
      </p:sp>
    </p:spTree>
    <p:extLst>
      <p:ext uri="{BB962C8B-B14F-4D97-AF65-F5344CB8AC3E}">
        <p14:creationId xmlns:p14="http://schemas.microsoft.com/office/powerpoint/2010/main" val="1239089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600200"/>
            <a:ext cx="8458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2</a:t>
            </a:r>
            <a:r>
              <a:rPr lang="en-US" sz="1600" b="1" baseline="30000" dirty="0"/>
              <a:t>nd</a:t>
            </a:r>
            <a:r>
              <a:rPr lang="en-US" sz="1600" b="1" dirty="0"/>
              <a:t>  Layer Reason Recommendations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2</a:t>
            </a:r>
            <a:r>
              <a:rPr lang="en-US" sz="1600" baseline="30000" dirty="0"/>
              <a:t>nd</a:t>
            </a:r>
            <a:r>
              <a:rPr lang="en-US" sz="1600" dirty="0"/>
              <a:t> layer’s purpose is to provide a simple guide for the operator to get to the base issue in the 3</a:t>
            </a:r>
            <a:r>
              <a:rPr lang="en-US" sz="1600" baseline="30000" dirty="0"/>
              <a:t>rd</a:t>
            </a:r>
            <a:r>
              <a:rPr lang="en-US" sz="1600" dirty="0"/>
              <a:t> layer.  IE: The ‘Body Dropper’ process has many issues.  By clicking into the folder, the issues are more specific.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3rd level reasons are not required.  IE: ‘Lifters’ and ‘Machine Electrical’ are specific and do not have further explanations so they can reside in the 2nd layer. However, if ‘Lifters’ starts to receive varying comments over time, a 3</a:t>
            </a:r>
            <a:r>
              <a:rPr lang="en-US" sz="1600" baseline="30000" dirty="0"/>
              <a:t>rd</a:t>
            </a:r>
            <a:r>
              <a:rPr lang="en-US" sz="1600" dirty="0"/>
              <a:t> layer within Lifters should be considered with those comments standardized as reasons.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954" y="3657600"/>
            <a:ext cx="8408131" cy="2595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343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600200"/>
            <a:ext cx="861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3</a:t>
            </a:r>
            <a:r>
              <a:rPr lang="en-US" sz="1600" b="1" baseline="30000" dirty="0"/>
              <a:t>rd</a:t>
            </a:r>
            <a:r>
              <a:rPr lang="en-US" sz="1600" b="1" dirty="0"/>
              <a:t> Layer Reason Recommendations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3</a:t>
            </a:r>
            <a:r>
              <a:rPr lang="en-US" sz="1600" baseline="30000" dirty="0"/>
              <a:t>rd</a:t>
            </a:r>
            <a:r>
              <a:rPr lang="en-US" sz="1600" dirty="0"/>
              <a:t> Layer’s purpose is to be the specific reason for the downtime.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Try to keep the number of reasons within each folder between 5-8 reasons. It allows the operator to choose a reason code at a glance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09105"/>
            <a:ext cx="8382000" cy="316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444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600200"/>
            <a:ext cx="86106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Planned Function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planned function tells the system this is a planned event.  This excludes the downtime event from the main reporting but is still tracked within the system under ‘planned downtime’.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Duration of Planned Downtime popup: This function allows you to enter in the number of minutes allowed for this reason.  If the downtime event exceeds the allowable time, it splits the downtime event and leaves a downtime event behind of the difference.  This is especially helpful with breaks, lunches and change overs.  If there is a delay, it forces the operator to choose a reason for the delay which is the </a:t>
            </a:r>
            <a:r>
              <a:rPr lang="en-US" sz="1600" i="1" dirty="0"/>
              <a:t>true</a:t>
            </a:r>
            <a:r>
              <a:rPr lang="en-US" sz="1600" dirty="0"/>
              <a:t> downtime</a:t>
            </a:r>
          </a:p>
          <a:p>
            <a:endParaRPr lang="en-US" sz="1600" dirty="0"/>
          </a:p>
          <a:p>
            <a:r>
              <a:rPr lang="en-US" sz="1600" b="1" dirty="0"/>
              <a:t>Is </a:t>
            </a:r>
            <a:r>
              <a:rPr lang="en-US" sz="1600" b="1" dirty="0" err="1"/>
              <a:t>ChangeOver</a:t>
            </a:r>
            <a:endParaRPr lang="en-US" sz="1600" b="1" dirty="0"/>
          </a:p>
          <a:p>
            <a:r>
              <a:rPr lang="en-US" sz="1600" dirty="0"/>
              <a:t>This function tells the system this is a change over event.  It requires the operator to select a new SKU.  The system then adjusts the run rate and calculates the line performance based on the new run speed.</a:t>
            </a:r>
          </a:p>
        </p:txBody>
      </p:sp>
    </p:spTree>
    <p:extLst>
      <p:ext uri="{BB962C8B-B14F-4D97-AF65-F5344CB8AC3E}">
        <p14:creationId xmlns:p14="http://schemas.microsoft.com/office/powerpoint/2010/main" val="3770960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600200"/>
            <a:ext cx="8610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Reason Code Tips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Make sure the downtime events at the last layer are actionable. Ask yourself if you can manage this issue? 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Create ‘Other’ reasons in every tier and require a comment from the operators.  Once every few weeks review the comments for these and look at their frequency.  If they are frequent, they may warrant a new downtime code.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4408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483</Words>
  <Application>Microsoft Macintosh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JIVE</dc:creator>
  <cp:lastModifiedBy>angela hafner</cp:lastModifiedBy>
  <cp:revision>30</cp:revision>
  <dcterms:created xsi:type="dcterms:W3CDTF">2011-09-02T13:09:53Z</dcterms:created>
  <dcterms:modified xsi:type="dcterms:W3CDTF">2018-05-08T21:26:22Z</dcterms:modified>
</cp:coreProperties>
</file>